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notesMasterIdLst>
    <p:notesMasterId r:id="rId15"/>
  </p:notesMasterIdLst>
  <p:sldIdLst>
    <p:sldId id="256" r:id="rId5"/>
    <p:sldId id="257" r:id="rId6"/>
    <p:sldId id="258" r:id="rId7"/>
    <p:sldId id="260" r:id="rId8"/>
    <p:sldId id="262" r:id="rId9"/>
    <p:sldId id="267" r:id="rId10"/>
    <p:sldId id="266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91B"/>
    <a:srgbClr val="D1EAF5"/>
    <a:srgbClr val="26A1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87981" autoAdjust="0"/>
  </p:normalViewPr>
  <p:slideViewPr>
    <p:cSldViewPr snapToGrid="0">
      <p:cViewPr>
        <p:scale>
          <a:sx n="84" d="100"/>
          <a:sy n="84" d="100"/>
        </p:scale>
        <p:origin x="104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18453-1B51-416C-923C-3E5A411A97DD}" type="datetimeFigureOut">
              <a:rPr lang="en-CA" smtClean="0"/>
              <a:t>2024-03-02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E62A4-92E9-415C-B535-914EED2ECE0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0136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0E62A4-92E9-415C-B535-914EED2ECE01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9909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73BBCE-413C-7CC3-0F9B-B484E64D3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E73320-EB03-7872-82DD-619FF969FF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4C70A9-2E41-24F5-6C1B-C0D00378B2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1D24D-ABC6-E818-CC29-FECE377121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0E62A4-92E9-415C-B535-914EED2ECE01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14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69AE0-C128-2225-DA01-622757EE0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4A12E8-8488-4AD9-B480-F4DB893CE7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97E243-B96D-597D-3E81-0783A5E5C7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7A623E-4884-DA12-3EB0-1C05832313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0E62A4-92E9-415C-B535-914EED2ECE01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6392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FE365-193E-C0E3-B92C-BA41443E6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9E204E-8531-9E21-C5CA-738ABFCF20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31A2DE-9541-5C54-5063-D36EDBE446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1CACB9-3BAE-38C0-F78C-2DC70009A8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0E62A4-92E9-415C-B535-914EED2ECE01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05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EE2B7-B5CB-EBFD-6746-9C517F4BB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027F9A-AB93-F3AD-6C20-FF77B9298F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439FE6-6969-6EF0-B077-B0B03342DB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6974D-353F-3A21-4339-C3EA94BA6D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0E62A4-92E9-415C-B535-914EED2ECE01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90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BBA98-1AAE-8288-0413-DA9FDF0AAC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F7C251-B3D5-FF85-A151-F5F73C0668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A6855D-1D9E-CCD6-1EB9-53C9D5FE3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991216-8042-1446-9795-A9613F04CB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0E62A4-92E9-415C-B535-914EED2ECE01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7894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9EE9F-801A-D36C-01FC-614CC4180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9A235A-71D9-62CC-B0C4-D1F25D32C4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5733D7-9D32-1E13-0EAE-AAB7EA2711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55BACD-13CA-6F13-1AAB-5DF14A58D1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0E62A4-92E9-415C-B535-914EED2ECE01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2126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2724E-F693-90F0-9858-3C2BD6DCC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CA21F5-3F7A-C7DA-9FEA-0A0F5EF12E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DAB56C-F001-0C1A-3F27-C206A0B35F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870F39-A88C-D9B4-A77F-47CB43F7C4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0E62A4-92E9-415C-B535-914EED2ECE01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3593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EFF28-1389-0B8A-AD25-7A6E583B1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F8632-5FD4-42EE-27EE-6266398A3D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7F40C-FE67-A114-61F5-D002A5606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781CB-F809-7B48-9789-99CBC84F2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35E42-78BD-88F9-F56C-B7CBD4E7B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66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03D9-481D-B8D0-81A4-69B4D1A69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1CD01-E9D8-82A2-B4A9-EB701D0F0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15635-849F-E4AF-916E-5AA9A6716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5EC45-575D-5499-362B-B22097891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09189-F47B-94B0-2847-856C6D7E4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2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89F1BF-2A61-5AEC-A97B-DD6C470F2C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58DAF-2A8B-55AB-86D2-AA65D930C8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6080C-2C49-F80D-2306-F54C912F6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4DCCA-D158-7214-C1A8-63667B45A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42B3A-CCD7-D0DE-AA67-C5710E703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5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9C213-1A20-E5B5-FB2F-758100AF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2930A-C827-63CE-949A-4F64DDCBA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80FAC-5F27-66F0-2EEB-375B2FDEB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0E68-75CD-0FDB-5D35-B45F7E1D5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53155-67EC-6DFA-8FB2-5F103A8D6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939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C4B5-23E6-FC11-6AF7-2D5D91FFC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00F74-D49C-9D89-0D45-4240CB6EB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001B3-D514-2C93-1D5B-24B178BD1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1B9B3-6BF2-7276-761E-FA8BC45DD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E2C26-622D-DD45-8882-1D83F1B9E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93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37D07-9176-68B5-6478-76366BD36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A504A-30EF-9CA1-A886-B4E3DBCC72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008D9-CF92-5257-9525-6693493110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2D998-CBFB-7518-FB84-E77192830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090706-4488-5381-8188-2AC1E9C5A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B4847-B8CA-2076-D596-B839B381F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0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27DDC-9620-9282-10AA-99C48FE84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E74CB-0C51-EEFD-0306-1F1C09736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C6544-8466-E49D-9EB9-8E79D79DBB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BF1469-115D-1A79-17DE-62BC0824D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A7DAB3-87EF-C785-851C-50BC97EE11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682A7A-6915-6501-AFB3-C5E64C1B2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4CB308-545A-E837-FE94-209965306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835ED0-1CD5-79A9-B32A-100F41F94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60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CBDE5-D52A-9179-3E32-A7B4230B1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687149-5D3C-4535-A1D8-312EB580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3284A2-8BD6-0EC9-7238-31AB755C1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EF3439-8603-4DB2-D761-65E1B2D20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681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B542CD-3B0F-F9BA-FBBE-89759A2AF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29DD93-84FC-8535-D54D-CD65F7625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CB14B-B980-2E44-A4BF-191A5DEAC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646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B73DC-CCC2-4670-E2E7-4A56E415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AE03D-9017-31C9-4E55-81E0FB23A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D48CFC-6394-D7A5-A9AF-76BEA2789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CD946-3756-AF64-AC4B-06C313D82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840EB6-78A8-7E7A-6FEF-80256FD28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DBCD3-37FD-29E5-473B-671543DA4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85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3B922-8061-E454-F766-8415219CF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9FC8A4-9244-3B2C-4DC7-619D6C93BD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A1C6D3-1B8C-9DD6-A13F-02F78144A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1FC96-FED8-F082-A90E-3BB9F336C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86ECC-5D69-F270-9B56-EE6C01DE1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C8F740-4CAA-3E20-F5F9-7A936A416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26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9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D6EF47-F295-974C-7452-56537EC6E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E175F-DE35-040B-D5DB-11D193526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07F4C-ACC9-A271-0761-FCE009E02B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626C0-ECC6-1E8E-3971-6CEB413A6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0AACF-527C-9B2C-78A6-C589913C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89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hyperlink" Target="https://investingnews.com/daily/resource-investing/industrial-metals-investing/coal-investing/types-of-coal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hyperlink" Target="https://www.google.com/url?sa=i&amp;url=https%3A%2F%2Fwww.wired.com%2Fstory%2Fdeep-sea-mining-electric-vehicle-battery%2F&amp;psig=AOvVaw3U-K0EKRYml8prBhEbkF18&amp;ust=1709506158655000&amp;source=images&amp;cd=vfe&amp;opi=89978449&amp;ved=0CBMQjRxqFwoTCJCnuuzU1oQDFQAAAAAdAAAAABA1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/url?sa=i&amp;url=https%3A%2F%2Fwww.pxfuel.com%2Fen%2Fdesktop-wallpaper-ashvc&amp;psig=AOvVaw1aO4DvA5Xhd3VuU3nNSm8n&amp;ust=1709510586823000&amp;source=images&amp;cd=vfe&amp;opi=89978449&amp;ved=0CBMQjRxqFwoTCIjH9qvl1oQDFQAAAAAdAAAAABA5" TargetMode="External"/><Relationship Id="rId5" Type="http://schemas.openxmlformats.org/officeDocument/2006/relationships/image" Target="../media/image18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black circle with white circles&#10;&#10;Description automatically generated">
            <a:extLst>
              <a:ext uri="{FF2B5EF4-FFF2-40B4-BE49-F238E27FC236}">
                <a16:creationId xmlns:a16="http://schemas.microsoft.com/office/drawing/2014/main" id="{2A35BCED-BE5C-E252-1FC5-49E29BFFBA5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529" y="96078"/>
            <a:ext cx="6606209" cy="66062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367A7E-013D-5F21-9230-F26D59978EDD}"/>
              </a:ext>
            </a:extLst>
          </p:cNvPr>
          <p:cNvSpPr txBox="1"/>
          <p:nvPr/>
        </p:nvSpPr>
        <p:spPr>
          <a:xfrm>
            <a:off x="522513" y="5854531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chemeClr val="bg1"/>
                </a:solidFill>
              </a:rPr>
              <a:t>Kevin Manka       James Su       David Tam       Collin Town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5439230-A388-DF46-9CCD-DB35DA56928D}"/>
              </a:ext>
            </a:extLst>
          </p:cNvPr>
          <p:cNvGrpSpPr/>
          <p:nvPr/>
        </p:nvGrpSpPr>
        <p:grpSpPr>
          <a:xfrm>
            <a:off x="670266" y="2527119"/>
            <a:ext cx="10831589" cy="1923030"/>
            <a:chOff x="670266" y="2527119"/>
            <a:chExt cx="10831589" cy="1923030"/>
          </a:xfrm>
        </p:grpSpPr>
        <p:pic>
          <p:nvPicPr>
            <p:cNvPr id="14" name="Picture 13" descr="A black and white sign with white text&#10;&#10;Description automatically generated">
              <a:extLst>
                <a:ext uri="{FF2B5EF4-FFF2-40B4-BE49-F238E27FC236}">
                  <a16:creationId xmlns:a16="http://schemas.microsoft.com/office/drawing/2014/main" id="{B8AE42DF-E681-7608-C984-A1C307BCE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266" y="2527119"/>
              <a:ext cx="10831589" cy="1923030"/>
            </a:xfrm>
            <a:prstGeom prst="rect">
              <a:avLst/>
            </a:prstGeom>
          </p:spPr>
        </p:pic>
        <p:pic>
          <p:nvPicPr>
            <p:cNvPr id="15" name="Picture 14" descr="A white logo with a black background&#10;&#10;Description automatically generated">
              <a:extLst>
                <a:ext uri="{FF2B5EF4-FFF2-40B4-BE49-F238E27FC236}">
                  <a16:creationId xmlns:a16="http://schemas.microsoft.com/office/drawing/2014/main" id="{7A71C3FC-90AA-2B90-8DEE-141EAFAB3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6932" y="2990989"/>
              <a:ext cx="626146" cy="6602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3380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CEE90-60B8-3C96-830E-519EE85EA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black circle with white circles&#10;&#10;Description automatically generated">
            <a:extLst>
              <a:ext uri="{FF2B5EF4-FFF2-40B4-BE49-F238E27FC236}">
                <a16:creationId xmlns:a16="http://schemas.microsoft.com/office/drawing/2014/main" id="{B15CE157-FC65-BBF6-E8E5-30445F6441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529" y="96078"/>
            <a:ext cx="6606209" cy="66062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D656AA-F5E3-28FD-812D-F2BB80EAEA52}"/>
              </a:ext>
            </a:extLst>
          </p:cNvPr>
          <p:cNvSpPr txBox="1"/>
          <p:nvPr/>
        </p:nvSpPr>
        <p:spPr>
          <a:xfrm>
            <a:off x="522513" y="5854531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chemeClr val="bg1"/>
                </a:solidFill>
              </a:rPr>
              <a:t>Kevin Manka       James Su       David Tam       Collin Town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06165E5-6889-6EB4-54D5-C2CD83EAE7E0}"/>
              </a:ext>
            </a:extLst>
          </p:cNvPr>
          <p:cNvGrpSpPr/>
          <p:nvPr/>
        </p:nvGrpSpPr>
        <p:grpSpPr>
          <a:xfrm>
            <a:off x="670266" y="2527119"/>
            <a:ext cx="10831589" cy="1923030"/>
            <a:chOff x="670266" y="2527119"/>
            <a:chExt cx="10831589" cy="1923030"/>
          </a:xfrm>
        </p:grpSpPr>
        <p:pic>
          <p:nvPicPr>
            <p:cNvPr id="14" name="Picture 13" descr="A black and white sign with white text&#10;&#10;Description automatically generated">
              <a:extLst>
                <a:ext uri="{FF2B5EF4-FFF2-40B4-BE49-F238E27FC236}">
                  <a16:creationId xmlns:a16="http://schemas.microsoft.com/office/drawing/2014/main" id="{1B259A03-1DAD-006F-0D43-E4EE36BB7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266" y="2527119"/>
              <a:ext cx="10831589" cy="1923030"/>
            </a:xfrm>
            <a:prstGeom prst="rect">
              <a:avLst/>
            </a:prstGeom>
          </p:spPr>
        </p:pic>
        <p:pic>
          <p:nvPicPr>
            <p:cNvPr id="2" name="Picture 1" descr="A white logo with a black background&#10;&#10;Description automatically generated">
              <a:extLst>
                <a:ext uri="{FF2B5EF4-FFF2-40B4-BE49-F238E27FC236}">
                  <a16:creationId xmlns:a16="http://schemas.microsoft.com/office/drawing/2014/main" id="{E6AAFC39-93B2-2B6A-0D2C-37818ADD1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6932" y="2990989"/>
              <a:ext cx="626146" cy="6602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0147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black arrow pointing to a black background&#10;&#10;Description automatically generated">
            <a:extLst>
              <a:ext uri="{FF2B5EF4-FFF2-40B4-BE49-F238E27FC236}">
                <a16:creationId xmlns:a16="http://schemas.microsoft.com/office/drawing/2014/main" id="{880CA1E7-2500-E6A7-3B01-BB4B5C3A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8679" y="1291323"/>
            <a:ext cx="12312532" cy="70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45F734-04EA-A588-0316-3C6DBE166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3" y="365125"/>
            <a:ext cx="10831287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1	</a:t>
            </a:r>
            <a:r>
              <a:rPr lang="en-CA" b="1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F2D51-D8DA-ED66-37BC-45D5BEB8E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1" y="1825626"/>
            <a:ext cx="8462463" cy="373111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chemeClr val="bg1"/>
                </a:solidFill>
              </a:rPr>
              <a:t>What does it mean to </a:t>
            </a:r>
            <a:r>
              <a:rPr lang="en-CA" sz="2400" b="1" dirty="0">
                <a:solidFill>
                  <a:schemeClr val="bg1"/>
                </a:solidFill>
              </a:rPr>
              <a:t>preserve</a:t>
            </a:r>
            <a:r>
              <a:rPr lang="en-CA" sz="2400" dirty="0">
                <a:solidFill>
                  <a:schemeClr val="bg1"/>
                </a:solidFill>
              </a:rPr>
              <a:t>?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CA" sz="24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chemeClr val="bg1"/>
                </a:solidFill>
              </a:rPr>
              <a:t> A growing population, a </a:t>
            </a:r>
            <a:r>
              <a:rPr lang="en-CA" sz="2400" b="1" dirty="0">
                <a:solidFill>
                  <a:schemeClr val="bg1"/>
                </a:solidFill>
              </a:rPr>
              <a:t>growing need for resources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2000" dirty="0">
                <a:solidFill>
                  <a:schemeClr val="bg1"/>
                </a:solidFill>
              </a:rPr>
              <a:t>Silver was </a:t>
            </a:r>
            <a:r>
              <a:rPr lang="en-US" sz="2000" dirty="0">
                <a:solidFill>
                  <a:schemeClr val="bg1"/>
                </a:solidFill>
              </a:rPr>
              <a:t>undersupplied by 237 million ounces in 2023 alone</a:t>
            </a:r>
            <a:endParaRPr lang="en-CA" sz="20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CA" sz="24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CA" sz="24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chemeClr val="bg1"/>
                </a:solidFill>
              </a:rPr>
              <a:t>How can </a:t>
            </a:r>
            <a:r>
              <a:rPr lang="en-CA" sz="2400" b="1" dirty="0">
                <a:solidFill>
                  <a:schemeClr val="bg1"/>
                </a:solidFill>
              </a:rPr>
              <a:t>sustainability</a:t>
            </a:r>
            <a:r>
              <a:rPr lang="en-CA" sz="2400" dirty="0">
                <a:solidFill>
                  <a:schemeClr val="bg1"/>
                </a:solidFill>
              </a:rPr>
              <a:t> be ensured?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CA" sz="2000" dirty="0">
              <a:solidFill>
                <a:srgbClr val="26A1C8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CA" sz="2400" dirty="0">
              <a:solidFill>
                <a:srgbClr val="D1EAF5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786F2-3C6E-B0AA-6DD9-7CAB0D4EB605}"/>
              </a:ext>
            </a:extLst>
          </p:cNvPr>
          <p:cNvSpPr txBox="1"/>
          <p:nvPr/>
        </p:nvSpPr>
        <p:spPr>
          <a:xfrm>
            <a:off x="522513" y="6206225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rgbClr val="12191B"/>
                </a:solidFill>
              </a:rPr>
              <a:t>Kevin Manka       James Su       David Tam       Collin Town</a:t>
            </a:r>
          </a:p>
        </p:txBody>
      </p:sp>
      <p:pic>
        <p:nvPicPr>
          <p:cNvPr id="9" name="Picture 8" descr="A white logo with a black background&#10;&#10;Description automatically generated">
            <a:extLst>
              <a:ext uri="{FF2B5EF4-FFF2-40B4-BE49-F238E27FC236}">
                <a16:creationId xmlns:a16="http://schemas.microsoft.com/office/drawing/2014/main" id="{56926127-62B6-1D28-0C03-A308B7CEE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626" y="652096"/>
            <a:ext cx="496955" cy="52404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64E8BA8-450B-3985-A7BA-E90275017E0C}"/>
              </a:ext>
            </a:extLst>
          </p:cNvPr>
          <p:cNvSpPr txBox="1"/>
          <p:nvPr/>
        </p:nvSpPr>
        <p:spPr>
          <a:xfrm>
            <a:off x="522512" y="5842055"/>
            <a:ext cx="868847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ffectLst/>
              </a:rPr>
              <a:t>1         Mills, </a:t>
            </a:r>
            <a:r>
              <a:rPr lang="en-US" sz="1200" dirty="0">
                <a:solidFill>
                  <a:schemeClr val="bg1"/>
                </a:solidFill>
              </a:rPr>
              <a:t>R</a:t>
            </a:r>
            <a:r>
              <a:rPr lang="en-US" sz="1200" dirty="0">
                <a:solidFill>
                  <a:schemeClr val="bg1"/>
                </a:solidFill>
                <a:effectLst/>
              </a:rPr>
              <a:t>. (2023, December 26). </a:t>
            </a:r>
            <a:r>
              <a:rPr lang="en-US" sz="1200" i="1" dirty="0">
                <a:solidFill>
                  <a:schemeClr val="bg1"/>
                </a:solidFill>
                <a:effectLst/>
              </a:rPr>
              <a:t>Will 2024 be the year for precious metals</a:t>
            </a:r>
            <a:r>
              <a:rPr lang="en-US" sz="1200" i="1" dirty="0">
                <a:solidFill>
                  <a:schemeClr val="bg1"/>
                </a:solidFill>
              </a:rPr>
              <a:t>?</a:t>
            </a:r>
            <a:r>
              <a:rPr lang="en-US" sz="1200" dirty="0">
                <a:solidFill>
                  <a:schemeClr val="bg1"/>
                </a:solidFill>
                <a:effectLst/>
              </a:rPr>
              <a:t> Mining.com.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69E503-D69F-29AD-2852-1BDBAEA4A9D3}"/>
              </a:ext>
            </a:extLst>
          </p:cNvPr>
          <p:cNvSpPr txBox="1"/>
          <p:nvPr/>
        </p:nvSpPr>
        <p:spPr>
          <a:xfrm>
            <a:off x="7911548" y="3528523"/>
            <a:ext cx="2716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ffectLst/>
              </a:rPr>
              <a:t>1</a:t>
            </a:r>
          </a:p>
        </p:txBody>
      </p:sp>
      <p:pic>
        <p:nvPicPr>
          <p:cNvPr id="1030" name="Picture 6" descr="Mining Photos, Download The BEST Free Mining Stock Photos &amp; HD Images">
            <a:hlinkClick r:id="rId4"/>
            <a:extLst>
              <a:ext uri="{FF2B5EF4-FFF2-40B4-BE49-F238E27FC236}">
                <a16:creationId xmlns:a16="http://schemas.microsoft.com/office/drawing/2014/main" id="{CCC5250E-CBF3-494C-6443-2C6797CBF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1293" y="1739864"/>
            <a:ext cx="2738015" cy="4107023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0777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A92CC-D9A5-D98A-4025-6CA3A062D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6" name="Picture 10" descr="Animal Tokay Gecko 4k Ultra HD Wallpaper">
            <a:extLst>
              <a:ext uri="{FF2B5EF4-FFF2-40B4-BE49-F238E27FC236}">
                <a16:creationId xmlns:a16="http://schemas.microsoft.com/office/drawing/2014/main" id="{090782BA-8807-DD04-9F8B-B2EB16A7B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486" y="846621"/>
            <a:ext cx="3101009" cy="1938131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black arrow pointing to a black background&#10;&#10;Description automatically generated">
            <a:extLst>
              <a:ext uri="{FF2B5EF4-FFF2-40B4-BE49-F238E27FC236}">
                <a16:creationId xmlns:a16="http://schemas.microsoft.com/office/drawing/2014/main" id="{86D2E261-5624-E7E4-010C-748701A9D5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71"/>
          <a:stretch/>
        </p:blipFill>
        <p:spPr>
          <a:xfrm>
            <a:off x="-1878679" y="1291323"/>
            <a:ext cx="11638905" cy="70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6F31A4-E45C-DFDA-B946-EDEE7FE46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3" y="365125"/>
            <a:ext cx="10831287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2	</a:t>
            </a:r>
            <a:r>
              <a:rPr lang="en-CA" b="1" dirty="0">
                <a:solidFill>
                  <a:schemeClr val="bg1"/>
                </a:solidFill>
              </a:rPr>
              <a:t>Proposed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4316B-BD68-194C-F933-6488FA798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4" y="2156643"/>
            <a:ext cx="5977678" cy="279291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chemeClr val="bg1"/>
                </a:solidFill>
              </a:rPr>
              <a:t>Web application that informs </a:t>
            </a:r>
            <a:r>
              <a:rPr lang="en-CA" sz="2400" b="1" dirty="0">
                <a:solidFill>
                  <a:schemeClr val="bg1"/>
                </a:solidFill>
              </a:rPr>
              <a:t>sustainable resource acquisition</a:t>
            </a:r>
            <a:r>
              <a:rPr lang="en-CA" sz="2400" dirty="0">
                <a:solidFill>
                  <a:schemeClr val="bg1"/>
                </a:solidFill>
              </a:rPr>
              <a:t> in F.I.N.</a:t>
            </a:r>
          </a:p>
          <a:p>
            <a:pPr marL="0" indent="0">
              <a:buNone/>
            </a:pPr>
            <a:endParaRPr lang="en-CA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CA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CA" sz="20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chemeClr val="bg1"/>
                </a:solidFill>
              </a:rPr>
              <a:t>Delineates an optimal route for </a:t>
            </a:r>
            <a:r>
              <a:rPr lang="en-CA" sz="2400" b="1" dirty="0">
                <a:solidFill>
                  <a:schemeClr val="bg1"/>
                </a:solidFill>
              </a:rPr>
              <a:t>minimally-invasive coastal activity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DA80FE-41A3-F25D-A73A-02EBD81A73B4}"/>
              </a:ext>
            </a:extLst>
          </p:cNvPr>
          <p:cNvSpPr txBox="1"/>
          <p:nvPr/>
        </p:nvSpPr>
        <p:spPr>
          <a:xfrm>
            <a:off x="522513" y="6206225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rgbClr val="12191B"/>
                </a:solidFill>
              </a:rPr>
              <a:t>Kevin Manka       James Su       David Tam       Collin Town</a:t>
            </a:r>
          </a:p>
        </p:txBody>
      </p:sp>
      <p:pic>
        <p:nvPicPr>
          <p:cNvPr id="9" name="Picture 8" descr="A white logo with a black background&#10;&#10;Description automatically generated">
            <a:extLst>
              <a:ext uri="{FF2B5EF4-FFF2-40B4-BE49-F238E27FC236}">
                <a16:creationId xmlns:a16="http://schemas.microsoft.com/office/drawing/2014/main" id="{C2CC8670-05D3-947C-DA7D-07A119F857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626" y="652096"/>
            <a:ext cx="496955" cy="524043"/>
          </a:xfrm>
          <a:prstGeom prst="rect">
            <a:avLst/>
          </a:prstGeom>
        </p:spPr>
      </p:pic>
      <p:pic>
        <p:nvPicPr>
          <p:cNvPr id="4098" name="Picture 2" descr="The Mining Industry's Next Frontier Is Deep, Deep Under the Sea | WIRED">
            <a:hlinkClick r:id="rId5"/>
            <a:extLst>
              <a:ext uri="{FF2B5EF4-FFF2-40B4-BE49-F238E27FC236}">
                <a16:creationId xmlns:a16="http://schemas.microsoft.com/office/drawing/2014/main" id="{30615E96-6DBB-7ED7-444A-18BD6A11E3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9"/>
          <a:stretch/>
        </p:blipFill>
        <p:spPr bwMode="auto">
          <a:xfrm>
            <a:off x="7573549" y="2340175"/>
            <a:ext cx="3994297" cy="2425849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209,249 Coral Reef Stock Video Footage - 4K and HD Video Clips |  Shutterstock">
            <a:extLst>
              <a:ext uri="{FF2B5EF4-FFF2-40B4-BE49-F238E27FC236}">
                <a16:creationId xmlns:a16="http://schemas.microsoft.com/office/drawing/2014/main" id="{9919EB7F-2F46-A5AB-90F6-65DF6DA9D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487" y="4461908"/>
            <a:ext cx="3101009" cy="1744317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313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B1A456-6A62-EBD0-A0FB-7100A1DBE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black arrow pointing to a black background&#10;&#10;Description automatically generated">
            <a:extLst>
              <a:ext uri="{FF2B5EF4-FFF2-40B4-BE49-F238E27FC236}">
                <a16:creationId xmlns:a16="http://schemas.microsoft.com/office/drawing/2014/main" id="{7AF84C0C-03E8-4A91-3852-B9FC0147D1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2278"/>
          <a:stretch/>
        </p:blipFill>
        <p:spPr>
          <a:xfrm>
            <a:off x="-1878679" y="1291323"/>
            <a:ext cx="12593062" cy="70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77BA6D-D601-D776-300B-015BD961C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3" y="365125"/>
            <a:ext cx="10831287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3	</a:t>
            </a:r>
            <a:r>
              <a:rPr lang="en-CA" b="1" dirty="0">
                <a:solidFill>
                  <a:schemeClr val="bg1"/>
                </a:solidFill>
              </a:rPr>
              <a:t>Technology Stack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4FC371-8780-99B4-9F9F-E6C3D56FB6BD}"/>
              </a:ext>
            </a:extLst>
          </p:cNvPr>
          <p:cNvSpPr txBox="1"/>
          <p:nvPr/>
        </p:nvSpPr>
        <p:spPr>
          <a:xfrm>
            <a:off x="522513" y="6206225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rgbClr val="12191B"/>
                </a:solidFill>
              </a:rPr>
              <a:t>Kevin Manka       James Su       David Tam       Collin Town</a:t>
            </a:r>
          </a:p>
        </p:txBody>
      </p:sp>
      <p:pic>
        <p:nvPicPr>
          <p:cNvPr id="9" name="Picture 8" descr="A white logo with a black background&#10;&#10;Description automatically generated">
            <a:extLst>
              <a:ext uri="{FF2B5EF4-FFF2-40B4-BE49-F238E27FC236}">
                <a16:creationId xmlns:a16="http://schemas.microsoft.com/office/drawing/2014/main" id="{B76EA8DD-DB3B-C1C2-B5B4-11CE4224C4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626" y="652096"/>
            <a:ext cx="496955" cy="524043"/>
          </a:xfrm>
          <a:prstGeom prst="rect">
            <a:avLst/>
          </a:prstGeom>
        </p:spPr>
      </p:pic>
      <p:pic>
        <p:nvPicPr>
          <p:cNvPr id="8" name="Picture 2" descr="React Native - Wikipedia">
            <a:extLst>
              <a:ext uri="{FF2B5EF4-FFF2-40B4-BE49-F238E27FC236}">
                <a16:creationId xmlns:a16="http://schemas.microsoft.com/office/drawing/2014/main" id="{BEC35250-35D6-2562-95D6-66EE51D2D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789" y="2664587"/>
            <a:ext cx="1868676" cy="1624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6E5CF59F-9190-1631-91EF-7C35570CE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121" y="2616858"/>
            <a:ext cx="1624283" cy="162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035D1D4-8BE5-A673-1D59-F6E3B14602F7}"/>
              </a:ext>
            </a:extLst>
          </p:cNvPr>
          <p:cNvSpPr txBox="1">
            <a:spLocks/>
          </p:cNvSpPr>
          <p:nvPr/>
        </p:nvSpPr>
        <p:spPr>
          <a:xfrm>
            <a:off x="2331203" y="3326959"/>
            <a:ext cx="1083093" cy="900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619E7B9-8BFF-8812-9B6A-3BEE0A5B873B}"/>
              </a:ext>
            </a:extLst>
          </p:cNvPr>
          <p:cNvSpPr txBox="1">
            <a:spLocks/>
          </p:cNvSpPr>
          <p:nvPr/>
        </p:nvSpPr>
        <p:spPr>
          <a:xfrm>
            <a:off x="8466849" y="3326959"/>
            <a:ext cx="1083093" cy="900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FB967E6-05E8-2784-AD97-7956645C3DDB}"/>
              </a:ext>
            </a:extLst>
          </p:cNvPr>
          <p:cNvSpPr txBox="1">
            <a:spLocks/>
          </p:cNvSpPr>
          <p:nvPr/>
        </p:nvSpPr>
        <p:spPr>
          <a:xfrm>
            <a:off x="6220154" y="4644549"/>
            <a:ext cx="2502215" cy="416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>
                <a:solidFill>
                  <a:schemeClr val="bg1"/>
                </a:solidFill>
              </a:rPr>
              <a:t>TypeScript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7D77E35-31A1-3F6B-BF6A-705208999853}"/>
              </a:ext>
            </a:extLst>
          </p:cNvPr>
          <p:cNvSpPr txBox="1">
            <a:spLocks/>
          </p:cNvSpPr>
          <p:nvPr/>
        </p:nvSpPr>
        <p:spPr>
          <a:xfrm>
            <a:off x="3189019" y="4644547"/>
            <a:ext cx="2502215" cy="416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>
                <a:solidFill>
                  <a:schemeClr val="bg1"/>
                </a:solidFill>
              </a:rPr>
              <a:t>React</a:t>
            </a:r>
          </a:p>
        </p:txBody>
      </p:sp>
      <p:pic>
        <p:nvPicPr>
          <p:cNvPr id="5122" name="Picture 2" descr="Python, logo icon - Free download on Iconfinder">
            <a:extLst>
              <a:ext uri="{FF2B5EF4-FFF2-40B4-BE49-F238E27FC236}">
                <a16:creationId xmlns:a16="http://schemas.microsoft.com/office/drawing/2014/main" id="{CF5A7AFE-B07F-A940-D452-9FF82AD47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4575" y="2558243"/>
            <a:ext cx="1828484" cy="182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F771CEA-5836-1864-CB9F-4B48FE79461A}"/>
              </a:ext>
            </a:extLst>
          </p:cNvPr>
          <p:cNvSpPr txBox="1">
            <a:spLocks/>
          </p:cNvSpPr>
          <p:nvPr/>
        </p:nvSpPr>
        <p:spPr>
          <a:xfrm>
            <a:off x="9287805" y="4646179"/>
            <a:ext cx="2502215" cy="416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>
                <a:solidFill>
                  <a:schemeClr val="bg1"/>
                </a:solidFill>
              </a:rPr>
              <a:t>Python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230E3FD2-E4CB-9B00-FEA1-A9CDFF46CDAC}"/>
              </a:ext>
            </a:extLst>
          </p:cNvPr>
          <p:cNvSpPr txBox="1">
            <a:spLocks/>
          </p:cNvSpPr>
          <p:nvPr/>
        </p:nvSpPr>
        <p:spPr>
          <a:xfrm>
            <a:off x="5432775" y="3331051"/>
            <a:ext cx="1083093" cy="900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bg1"/>
                </a:solidFill>
              </a:rPr>
              <a:t>+</a:t>
            </a:r>
          </a:p>
        </p:txBody>
      </p:sp>
      <p:pic>
        <p:nvPicPr>
          <p:cNvPr id="5124" name="Picture 4" descr="Vite Icon | Simpleicons Brands Iconpack | Simpleicons Team">
            <a:extLst>
              <a:ext uri="{FF2B5EF4-FFF2-40B4-BE49-F238E27FC236}">
                <a16:creationId xmlns:a16="http://schemas.microsoft.com/office/drawing/2014/main" id="{5ACC6183-BDCC-A833-3178-D0CE8889A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76" y="2572357"/>
            <a:ext cx="1796993" cy="1796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912BFF35-8EC7-DA5B-04DD-8D1F8A61C269}"/>
              </a:ext>
            </a:extLst>
          </p:cNvPr>
          <p:cNvSpPr txBox="1">
            <a:spLocks/>
          </p:cNvSpPr>
          <p:nvPr/>
        </p:nvSpPr>
        <p:spPr>
          <a:xfrm>
            <a:off x="201571" y="4644547"/>
            <a:ext cx="2502215" cy="416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 err="1">
                <a:solidFill>
                  <a:schemeClr val="bg1"/>
                </a:solidFill>
              </a:rPr>
              <a:t>Vite</a:t>
            </a:r>
            <a:endParaRPr lang="en-CA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422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DBFC5-E79A-D800-886D-D861E05A9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rrow pointing to a black background&#10;&#10;Description automatically generated">
            <a:extLst>
              <a:ext uri="{FF2B5EF4-FFF2-40B4-BE49-F238E27FC236}">
                <a16:creationId xmlns:a16="http://schemas.microsoft.com/office/drawing/2014/main" id="{30C4D7D4-9C31-EBB2-11C3-3DBF34DCC6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8679" y="1291323"/>
            <a:ext cx="12312532" cy="70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EF9069-E299-4B97-F1C9-FFC2EA5D3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3" y="365125"/>
            <a:ext cx="10831287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4	</a:t>
            </a:r>
            <a:r>
              <a:rPr lang="en-CA" b="1" dirty="0">
                <a:solidFill>
                  <a:schemeClr val="bg1"/>
                </a:solidFill>
              </a:rPr>
              <a:t>Interface Design &amp; Implementation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A12AF-FED4-662E-D1FF-BA74777E7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3" y="2213636"/>
            <a:ext cx="3522713" cy="321351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View </a:t>
            </a:r>
            <a:r>
              <a:rPr lang="en-US" sz="2000" b="1" dirty="0">
                <a:solidFill>
                  <a:schemeClr val="bg1"/>
                </a:solidFill>
              </a:rPr>
              <a:t>optimal drilling routes </a:t>
            </a:r>
            <a:r>
              <a:rPr lang="en-US" sz="2000" dirty="0">
                <a:solidFill>
                  <a:schemeClr val="bg1"/>
                </a:solidFill>
              </a:rPr>
              <a:t>over 30 days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Click on individual coordinates to reveal local </a:t>
            </a:r>
            <a:r>
              <a:rPr lang="en-US" sz="2000" b="1" dirty="0">
                <a:solidFill>
                  <a:schemeClr val="bg1"/>
                </a:solidFill>
              </a:rPr>
              <a:t>resource valuations</a:t>
            </a:r>
          </a:p>
          <a:p>
            <a:pPr marL="457200" indent="-457200">
              <a:buFont typeface="+mj-lt"/>
              <a:buAutoNum type="arabicPeriod"/>
            </a:pPr>
            <a:endParaRPr lang="en-US" sz="2000" b="1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Access </a:t>
            </a:r>
            <a:r>
              <a:rPr lang="en-US" sz="2000" b="1" dirty="0">
                <a:solidFill>
                  <a:schemeClr val="bg1"/>
                </a:solidFill>
              </a:rPr>
              <a:t>visualizations</a:t>
            </a:r>
            <a:r>
              <a:rPr lang="en-US" sz="2000" dirty="0">
                <a:solidFill>
                  <a:schemeClr val="bg1"/>
                </a:solidFill>
              </a:rPr>
              <a:t> of any resource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41658-B526-CE4E-FD32-B49B6BA33962}"/>
              </a:ext>
            </a:extLst>
          </p:cNvPr>
          <p:cNvSpPr txBox="1"/>
          <p:nvPr/>
        </p:nvSpPr>
        <p:spPr>
          <a:xfrm>
            <a:off x="522513" y="6206225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rgbClr val="12191B"/>
                </a:solidFill>
              </a:rPr>
              <a:t>Kevin Manka       James Su       David Tam       Collin Town</a:t>
            </a:r>
          </a:p>
        </p:txBody>
      </p:sp>
      <p:pic>
        <p:nvPicPr>
          <p:cNvPr id="9" name="Picture 8" descr="A white logo with a black background&#10;&#10;Description automatically generated">
            <a:extLst>
              <a:ext uri="{FF2B5EF4-FFF2-40B4-BE49-F238E27FC236}">
                <a16:creationId xmlns:a16="http://schemas.microsoft.com/office/drawing/2014/main" id="{52A7CD4F-E4EA-A212-C688-233173A50E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626" y="652096"/>
            <a:ext cx="496955" cy="5240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BC34EF-5480-361F-0E21-1C96A8EC13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2426" y="1827304"/>
            <a:ext cx="7156155" cy="392985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788545-DAF2-F7C4-910F-F1625117F30F}"/>
              </a:ext>
            </a:extLst>
          </p:cNvPr>
          <p:cNvSpPr txBox="1"/>
          <p:nvPr/>
        </p:nvSpPr>
        <p:spPr>
          <a:xfrm>
            <a:off x="8905462" y="3059668"/>
            <a:ext cx="420756" cy="369332"/>
          </a:xfrm>
          <a:prstGeom prst="rect">
            <a:avLst/>
          </a:prstGeom>
          <a:solidFill>
            <a:srgbClr val="12191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2</a:t>
            </a:r>
            <a:endParaRPr lang="en-CA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EEA392-90B3-C180-0266-3951FC577FF2}"/>
              </a:ext>
            </a:extLst>
          </p:cNvPr>
          <p:cNvSpPr txBox="1"/>
          <p:nvPr/>
        </p:nvSpPr>
        <p:spPr>
          <a:xfrm>
            <a:off x="10704973" y="2010185"/>
            <a:ext cx="420756" cy="369332"/>
          </a:xfrm>
          <a:prstGeom prst="rect">
            <a:avLst/>
          </a:prstGeom>
          <a:solidFill>
            <a:srgbClr val="12191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3</a:t>
            </a:r>
            <a:endParaRPr lang="en-CA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51B434-ECF0-96E9-8DA1-B3101D51D43B}"/>
              </a:ext>
            </a:extLst>
          </p:cNvPr>
          <p:cNvSpPr txBox="1"/>
          <p:nvPr/>
        </p:nvSpPr>
        <p:spPr>
          <a:xfrm>
            <a:off x="7735957" y="5227162"/>
            <a:ext cx="420756" cy="369332"/>
          </a:xfrm>
          <a:prstGeom prst="rect">
            <a:avLst/>
          </a:prstGeom>
          <a:solidFill>
            <a:srgbClr val="12191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1</a:t>
            </a:r>
            <a:endParaRPr lang="en-C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74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B7F5A-1987-D17A-A094-30A759FB2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rrow pointing to a black background&#10;&#10;Description automatically generated">
            <a:extLst>
              <a:ext uri="{FF2B5EF4-FFF2-40B4-BE49-F238E27FC236}">
                <a16:creationId xmlns:a16="http://schemas.microsoft.com/office/drawing/2014/main" id="{D3B087F1-C7A9-969A-619E-5926E9522C0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8679" y="1291323"/>
            <a:ext cx="12312532" cy="70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1EE6E2-BFA6-8798-12C6-36CBBB228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3" y="365125"/>
            <a:ext cx="10831287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5	</a:t>
            </a:r>
            <a:r>
              <a:rPr lang="en-CA" b="1" dirty="0">
                <a:solidFill>
                  <a:schemeClr val="bg1"/>
                </a:solidFill>
              </a:rPr>
              <a:t>Algorithm Design &amp; Implementation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080010-2583-49B9-94F4-B14FF995B6AA}"/>
              </a:ext>
            </a:extLst>
          </p:cNvPr>
          <p:cNvSpPr txBox="1"/>
          <p:nvPr/>
        </p:nvSpPr>
        <p:spPr>
          <a:xfrm>
            <a:off x="522513" y="6206225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rgbClr val="12191B"/>
                </a:solidFill>
              </a:rPr>
              <a:t>Kevin Manka       James Su       David Tam       Collin Town</a:t>
            </a:r>
          </a:p>
        </p:txBody>
      </p:sp>
      <p:pic>
        <p:nvPicPr>
          <p:cNvPr id="9" name="Picture 8" descr="A white logo with a black background&#10;&#10;Description automatically generated">
            <a:extLst>
              <a:ext uri="{FF2B5EF4-FFF2-40B4-BE49-F238E27FC236}">
                <a16:creationId xmlns:a16="http://schemas.microsoft.com/office/drawing/2014/main" id="{4A6EDD63-0C15-5158-943A-425BE31B9E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626" y="652096"/>
            <a:ext cx="496955" cy="524043"/>
          </a:xfrm>
          <a:prstGeom prst="rect">
            <a:avLst/>
          </a:prstGeom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0A3B2A27-4C5E-4301-FF38-5B342321D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232" y="2764403"/>
            <a:ext cx="2405392" cy="2426248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BE1D3C-26A1-889F-1C74-7E9360C7E3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0693" y="2764403"/>
            <a:ext cx="2414116" cy="242624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6610F93-B2D0-7FFB-A9AE-DC679BBEB2A8}"/>
              </a:ext>
            </a:extLst>
          </p:cNvPr>
          <p:cNvSpPr txBox="1"/>
          <p:nvPr/>
        </p:nvSpPr>
        <p:spPr>
          <a:xfrm>
            <a:off x="3053829" y="5432252"/>
            <a:ext cx="1510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1800" b="1" dirty="0">
                <a:solidFill>
                  <a:schemeClr val="bg1"/>
                </a:solidFill>
              </a:rPr>
              <a:t>36 Clusters</a:t>
            </a:r>
            <a:endParaRPr lang="en-CA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EED88-0EF9-851C-08F9-336854E21310}"/>
              </a:ext>
            </a:extLst>
          </p:cNvPr>
          <p:cNvSpPr txBox="1"/>
          <p:nvPr/>
        </p:nvSpPr>
        <p:spPr>
          <a:xfrm>
            <a:off x="7212377" y="5432252"/>
            <a:ext cx="1510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1800" b="1" dirty="0">
                <a:solidFill>
                  <a:schemeClr val="bg1"/>
                </a:solidFill>
              </a:rPr>
              <a:t>38 Clusters</a:t>
            </a:r>
            <a:endParaRPr lang="en-CA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39787-C345-A5BE-6AF2-B8EB18A39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4" y="1848533"/>
            <a:ext cx="4576260" cy="46024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b="1" i="1" dirty="0">
                <a:solidFill>
                  <a:schemeClr val="bg1"/>
                </a:solidFill>
              </a:rPr>
              <a:t>K-m</a:t>
            </a:r>
            <a:r>
              <a:rPr lang="en-US" sz="2400" b="1" dirty="0">
                <a:solidFill>
                  <a:schemeClr val="bg1"/>
                </a:solidFill>
              </a:rPr>
              <a:t>eans Clustering</a:t>
            </a:r>
            <a:r>
              <a:rPr lang="en-US" sz="2400" dirty="0">
                <a:solidFill>
                  <a:schemeClr val="bg1"/>
                </a:solidFill>
              </a:rPr>
              <a:t> algorithm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CA" sz="24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13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FBEC3-B493-C4C7-765B-5C707FCB5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rrow pointing to a black background&#10;&#10;Description automatically generated">
            <a:extLst>
              <a:ext uri="{FF2B5EF4-FFF2-40B4-BE49-F238E27FC236}">
                <a16:creationId xmlns:a16="http://schemas.microsoft.com/office/drawing/2014/main" id="{7B55AD31-1630-384F-8225-98B0B614591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8679" y="1291323"/>
            <a:ext cx="12312532" cy="7087364"/>
          </a:xfrm>
          <a:prstGeom prst="rect">
            <a:avLst/>
          </a:prstGeom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20D3C097-DD8A-C3A7-6BB1-F1D3301BB2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258" y="2003097"/>
            <a:ext cx="3250701" cy="3195066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CCBA6B-9349-3946-59D9-A778281D8D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6685" y="1982144"/>
            <a:ext cx="3404344" cy="321601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456C6A-7905-7FBE-AAFE-AA49549B7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3" y="365125"/>
            <a:ext cx="10831287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5	</a:t>
            </a:r>
            <a:r>
              <a:rPr lang="en-CA" b="1" dirty="0">
                <a:solidFill>
                  <a:schemeClr val="bg1"/>
                </a:solidFill>
              </a:rPr>
              <a:t>Algorithm Design &amp; Implementation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CCC9C0-EB42-5A49-4D81-31BB9A8BF682}"/>
              </a:ext>
            </a:extLst>
          </p:cNvPr>
          <p:cNvSpPr txBox="1"/>
          <p:nvPr/>
        </p:nvSpPr>
        <p:spPr>
          <a:xfrm>
            <a:off x="522513" y="6206225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rgbClr val="12191B"/>
                </a:solidFill>
              </a:rPr>
              <a:t>Kevin Manka       James Su       David Tam       Collin Town</a:t>
            </a:r>
          </a:p>
        </p:txBody>
      </p:sp>
      <p:pic>
        <p:nvPicPr>
          <p:cNvPr id="9" name="Picture 8" descr="A white logo with a black background&#10;&#10;Description automatically generated">
            <a:extLst>
              <a:ext uri="{FF2B5EF4-FFF2-40B4-BE49-F238E27FC236}">
                <a16:creationId xmlns:a16="http://schemas.microsoft.com/office/drawing/2014/main" id="{876BCD25-341A-34FE-AC91-9F437F8EF5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626" y="652096"/>
            <a:ext cx="496955" cy="5240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377C064-1551-14C7-B701-DE0F6A58434B}"/>
              </a:ext>
            </a:extLst>
          </p:cNvPr>
          <p:cNvSpPr txBox="1"/>
          <p:nvPr/>
        </p:nvSpPr>
        <p:spPr>
          <a:xfrm>
            <a:off x="2795294" y="5432252"/>
            <a:ext cx="1510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1800" b="1" dirty="0">
                <a:solidFill>
                  <a:schemeClr val="bg1"/>
                </a:solidFill>
              </a:rPr>
              <a:t>Path 1</a:t>
            </a:r>
            <a:endParaRPr lang="en-CA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83AEB1-7EEF-125F-5B5D-945062D2E69C}"/>
              </a:ext>
            </a:extLst>
          </p:cNvPr>
          <p:cNvSpPr txBox="1"/>
          <p:nvPr/>
        </p:nvSpPr>
        <p:spPr>
          <a:xfrm>
            <a:off x="7493482" y="5432252"/>
            <a:ext cx="1510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1800" b="1" dirty="0">
                <a:solidFill>
                  <a:schemeClr val="bg1"/>
                </a:solidFill>
              </a:rPr>
              <a:t>Path 2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858418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F135C-FEBA-15D7-86B8-7D75DA8C9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arrow pointing to a black background&#10;&#10;Description automatically generated">
            <a:extLst>
              <a:ext uri="{FF2B5EF4-FFF2-40B4-BE49-F238E27FC236}">
                <a16:creationId xmlns:a16="http://schemas.microsoft.com/office/drawing/2014/main" id="{226E27BC-C906-EBF2-E60F-74C8C6AA789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8679" y="1291323"/>
            <a:ext cx="12312532" cy="70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DD8971-A385-A1B6-BE05-C8CDDE44E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3" y="2766218"/>
            <a:ext cx="10831287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6	</a:t>
            </a:r>
            <a:r>
              <a:rPr lang="en-CA" b="1" dirty="0">
                <a:solidFill>
                  <a:schemeClr val="bg1"/>
                </a:solidFill>
              </a:rPr>
              <a:t>Demonstration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A72D0F-BB6B-9F7E-EC52-C61D193A6C7C}"/>
              </a:ext>
            </a:extLst>
          </p:cNvPr>
          <p:cNvSpPr txBox="1"/>
          <p:nvPr/>
        </p:nvSpPr>
        <p:spPr>
          <a:xfrm>
            <a:off x="522513" y="6206225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rgbClr val="12191B"/>
                </a:solidFill>
              </a:rPr>
              <a:t>Kevin Manka       James Su       David Tam       Collin Town</a:t>
            </a:r>
          </a:p>
        </p:txBody>
      </p:sp>
      <p:pic>
        <p:nvPicPr>
          <p:cNvPr id="9" name="Picture 8" descr="A white logo with a black background&#10;&#10;Description automatically generated">
            <a:extLst>
              <a:ext uri="{FF2B5EF4-FFF2-40B4-BE49-F238E27FC236}">
                <a16:creationId xmlns:a16="http://schemas.microsoft.com/office/drawing/2014/main" id="{3FA20D5D-1D63-1898-BC91-554E00D74D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357" y="1970988"/>
            <a:ext cx="2117016" cy="223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362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36492-4534-B28E-54F7-692773FDF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rrow pointing to a black background&#10;&#10;Description automatically generated">
            <a:extLst>
              <a:ext uri="{FF2B5EF4-FFF2-40B4-BE49-F238E27FC236}">
                <a16:creationId xmlns:a16="http://schemas.microsoft.com/office/drawing/2014/main" id="{950825F8-3992-9D2C-B7F4-94B7ECF0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8679" y="1291323"/>
            <a:ext cx="12312532" cy="7087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3B7590-B81A-2F81-827A-D43C0D319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3" y="365125"/>
            <a:ext cx="10831287" cy="1325563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7	</a:t>
            </a:r>
            <a:r>
              <a:rPr lang="en-CA" b="1" dirty="0">
                <a:solidFill>
                  <a:schemeClr val="bg1"/>
                </a:solidFill>
              </a:rPr>
              <a:t>Final Remarks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CDD8A-EDCA-5747-FDBA-F5C3FDBAE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2" y="1825626"/>
            <a:ext cx="5033462" cy="373111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bg1"/>
                </a:solidFill>
              </a:rPr>
              <a:t>FINPoint</a:t>
            </a:r>
            <a:r>
              <a:rPr lang="en-US" sz="2400" dirty="0">
                <a:solidFill>
                  <a:schemeClr val="bg1"/>
                </a:solidFill>
              </a:rPr>
              <a:t> is easily </a:t>
            </a:r>
            <a:r>
              <a:rPr lang="en-US" sz="2400" b="1" dirty="0">
                <a:solidFill>
                  <a:schemeClr val="bg1"/>
                </a:solidFill>
              </a:rPr>
              <a:t>malleable to change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chemeClr val="bg1"/>
                </a:solidFill>
              </a:rPr>
              <a:t>Accounts for </a:t>
            </a:r>
            <a:r>
              <a:rPr lang="en-CA" sz="2400" b="1" dirty="0">
                <a:solidFill>
                  <a:schemeClr val="bg1"/>
                </a:solidFill>
              </a:rPr>
              <a:t>all</a:t>
            </a:r>
            <a:r>
              <a:rPr lang="en-CA" sz="2400" dirty="0">
                <a:solidFill>
                  <a:schemeClr val="bg1"/>
                </a:solidFill>
              </a:rPr>
              <a:t> desirable and protected resources</a:t>
            </a:r>
            <a:endParaRPr lang="en-CA" dirty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CA" sz="20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CA" sz="20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CA" sz="2400" dirty="0">
                <a:solidFill>
                  <a:schemeClr val="bg1"/>
                </a:solidFill>
              </a:rPr>
              <a:t>Bridging innovation with sustainability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sz="24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8D56F7-AF1E-4048-24B7-C87B1D98FF3D}"/>
              </a:ext>
            </a:extLst>
          </p:cNvPr>
          <p:cNvSpPr txBox="1"/>
          <p:nvPr/>
        </p:nvSpPr>
        <p:spPr>
          <a:xfrm>
            <a:off x="522513" y="6206225"/>
            <a:ext cx="11146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chemeClr val="bg1"/>
                </a:solidFill>
              </a:rPr>
              <a:t>TEAM CASTLE								                      		CEC 2024</a:t>
            </a:r>
          </a:p>
          <a:p>
            <a:r>
              <a:rPr lang="en-CA" sz="1600" dirty="0">
                <a:solidFill>
                  <a:srgbClr val="12191B"/>
                </a:solidFill>
              </a:rPr>
              <a:t>Kevin Manka       James Su       David Tam       Collin Town</a:t>
            </a:r>
          </a:p>
        </p:txBody>
      </p:sp>
      <p:pic>
        <p:nvPicPr>
          <p:cNvPr id="7" name="Picture 6" descr="A white logo with a black background&#10;&#10;Description automatically generated">
            <a:extLst>
              <a:ext uri="{FF2B5EF4-FFF2-40B4-BE49-F238E27FC236}">
                <a16:creationId xmlns:a16="http://schemas.microsoft.com/office/drawing/2014/main" id="{66446CD4-A81D-EFFA-F63F-C46B556A42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626" y="652096"/>
            <a:ext cx="496955" cy="524043"/>
          </a:xfrm>
          <a:prstGeom prst="rect">
            <a:avLst/>
          </a:prstGeom>
        </p:spPr>
      </p:pic>
      <p:pic>
        <p:nvPicPr>
          <p:cNvPr id="7170" name="Picture 2" descr="Ecosystem 1080P, 2K, 4K, 5K HD wallpapers free download | Wallpaper Flare">
            <a:extLst>
              <a:ext uri="{FF2B5EF4-FFF2-40B4-BE49-F238E27FC236}">
                <a16:creationId xmlns:a16="http://schemas.microsoft.com/office/drawing/2014/main" id="{9CCF10A3-B731-387B-6567-56E1A6FBE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5974" y="1741591"/>
            <a:ext cx="6102607" cy="3436908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Oil Rig PNG Transparent Oil Rig PNG, Oil And Gas HD wallpaper | Pxfuel">
            <a:hlinkClick r:id="rId6"/>
            <a:extLst>
              <a:ext uri="{FF2B5EF4-FFF2-40B4-BE49-F238E27FC236}">
                <a16:creationId xmlns:a16="http://schemas.microsoft.com/office/drawing/2014/main" id="{8405815A-9C32-29C1-F086-377A7A75AD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7" t="14784" r="32486"/>
          <a:stretch/>
        </p:blipFill>
        <p:spPr bwMode="auto">
          <a:xfrm>
            <a:off x="4975441" y="3784350"/>
            <a:ext cx="2385794" cy="209757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3664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2dfbe02-f7d2-4af1-9dab-8fe0c1313de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4AEEA0684B6A4F8E7F3EB96BE917FB" ma:contentTypeVersion="16" ma:contentTypeDescription="Create a new document." ma:contentTypeScope="" ma:versionID="2ac9ab9689793be45d3d1f0c1389e785">
  <xsd:schema xmlns:xsd="http://www.w3.org/2001/XMLSchema" xmlns:xs="http://www.w3.org/2001/XMLSchema" xmlns:p="http://schemas.microsoft.com/office/2006/metadata/properties" xmlns:ns3="e2dfbe02-f7d2-4af1-9dab-8fe0c1313de4" xmlns:ns4="a5539b2a-cb8d-464d-8c0d-4f290e01d3ff" targetNamespace="http://schemas.microsoft.com/office/2006/metadata/properties" ma:root="true" ma:fieldsID="c76773dfa42d09e50714d810e13c4deb" ns3:_="" ns4:_="">
    <xsd:import namespace="e2dfbe02-f7d2-4af1-9dab-8fe0c1313de4"/>
    <xsd:import namespace="a5539b2a-cb8d-464d-8c0d-4f290e01d3f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dfbe02-f7d2-4af1-9dab-8fe0c1313d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539b2a-cb8d-464d-8c0d-4f290e01d3f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34F8020-2376-4485-8709-2307FBCA5C46}">
  <ds:schemaRefs>
    <ds:schemaRef ds:uri="http://purl.org/dc/elements/1.1/"/>
    <ds:schemaRef ds:uri="http://schemas.microsoft.com/office/2006/metadata/properties"/>
    <ds:schemaRef ds:uri="e2dfbe02-f7d2-4af1-9dab-8fe0c1313de4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5539b2a-cb8d-464d-8c0d-4f290e01d3ff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18620B5-C5EE-4E0A-AEE2-D471695C0B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8C3B9E-157E-4BC9-A2B3-54111B8A71C2}">
  <ds:schemaRefs>
    <ds:schemaRef ds:uri="a5539b2a-cb8d-464d-8c0d-4f290e01d3ff"/>
    <ds:schemaRef ds:uri="e2dfbe02-f7d2-4af1-9dab-8fe0c1313d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384</TotalTime>
  <Words>413</Words>
  <Application>Microsoft Office PowerPoint</Application>
  <PresentationFormat>Widescreen</PresentationFormat>
  <Paragraphs>77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Wingdings</vt:lpstr>
      <vt:lpstr>Office Theme</vt:lpstr>
      <vt:lpstr>PowerPoint Presentation</vt:lpstr>
      <vt:lpstr>1 Overview</vt:lpstr>
      <vt:lpstr>2 Proposed Solution</vt:lpstr>
      <vt:lpstr>3 Technology Stack</vt:lpstr>
      <vt:lpstr>4 Interface Design &amp; Implementation</vt:lpstr>
      <vt:lpstr>5 Algorithm Design &amp; Implementation</vt:lpstr>
      <vt:lpstr>5 Algorithm Design &amp; Implementation</vt:lpstr>
      <vt:lpstr>6 Demonstration</vt:lpstr>
      <vt:lpstr>7 Final Remarks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MANKA</dc:creator>
  <cp:lastModifiedBy>Kevin MANKA</cp:lastModifiedBy>
  <cp:revision>127</cp:revision>
  <dcterms:created xsi:type="dcterms:W3CDTF">2024-01-27T16:35:48Z</dcterms:created>
  <dcterms:modified xsi:type="dcterms:W3CDTF">2024-03-03T00:22:21Z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0x010100504AEEA0684B6A4F8E7F3EB96BE917FB</vt:lpwstr>
  </property>
</Properties>
</file>